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1273" r:id="rId7"/>
    <p:sldId id="1274" r:id="rId8"/>
    <p:sldId id="1275" r:id="rId9"/>
    <p:sldId id="1269" r:id="rId10"/>
    <p:sldId id="12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5" autoAdjust="0"/>
    <p:restoredTop sz="94679" autoAdjust="0"/>
  </p:normalViewPr>
  <p:slideViewPr>
    <p:cSldViewPr snapToGrid="0">
      <p:cViewPr varScale="1">
        <p:scale>
          <a:sx n="89" d="100"/>
          <a:sy n="89" d="100"/>
        </p:scale>
        <p:origin x="50" y="2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Font typeface="Arial" panose="020B0604020202020204" pitchFamily="34" charset="0"/>
              <a:buNone/>
            </a:pPr>
            <a:r>
              <a:rPr lang="en-US" altLang="zh-CN" sz="1200" kern="1200" dirty="0">
                <a:solidFill>
                  <a:schemeClr val="dk1"/>
                </a:solidFill>
                <a:highlight>
                  <a:srgbClr val="00FFFF"/>
                </a:highlight>
                <a:latin typeface="+mn-lt"/>
                <a:ea typeface="+mn-ea"/>
                <a:cs typeface="+mn-cs"/>
              </a:rPr>
              <a:t>Sensing:</a:t>
            </a:r>
          </a:p>
          <a:p>
            <a:pPr marL="171450" indent="-171450">
              <a:buFont typeface="Arial" panose="020B0604020202020204" pitchFamily="34" charset="0"/>
              <a:buChar char="•"/>
            </a:pPr>
            <a:r>
              <a:rPr lang="en-US" altLang="zh-CN" sz="1200" kern="1200" dirty="0">
                <a:solidFill>
                  <a:schemeClr val="dk1"/>
                </a:solidFill>
                <a:highlight>
                  <a:srgbClr val="00FFFF"/>
                </a:highlight>
                <a:latin typeface="+mn-lt"/>
                <a:ea typeface="+mn-ea"/>
                <a:cs typeface="+mn-cs"/>
              </a:rPr>
              <a:t>Xiaomi supports </a:t>
            </a:r>
            <a:r>
              <a:rPr lang="en-US" altLang="zh-CN" sz="1200" kern="1200" dirty="0">
                <a:solidFill>
                  <a:schemeClr val="dk1"/>
                </a:solidFill>
                <a:latin typeface="+mn-lt"/>
                <a:ea typeface="+mn-ea"/>
                <a:cs typeface="+mn-cs"/>
              </a:rPr>
              <a:t>and seeks to lead the study the ISAC study in Rel-20 5G-A, and based on RAN progress, the scope can be </a:t>
            </a:r>
            <a:r>
              <a:rPr lang="en-US" altLang="zh-CN" sz="1200" kern="1200" dirty="0" err="1">
                <a:solidFill>
                  <a:schemeClr val="dk1"/>
                </a:solidFill>
                <a:latin typeface="+mn-lt"/>
                <a:ea typeface="+mn-ea"/>
                <a:cs typeface="+mn-cs"/>
              </a:rPr>
              <a:t>gNB</a:t>
            </a:r>
            <a:r>
              <a:rPr lang="en-US" altLang="zh-CN" sz="1200" kern="1200" dirty="0">
                <a:solidFill>
                  <a:schemeClr val="dk1"/>
                </a:solidFill>
                <a:latin typeface="+mn-lt"/>
                <a:ea typeface="+mn-ea"/>
                <a:cs typeface="+mn-cs"/>
              </a:rPr>
              <a:t> based Sensing. </a:t>
            </a:r>
          </a:p>
          <a:p>
            <a:pPr marL="171450" indent="-171450">
              <a:buFont typeface="Arial" panose="020B0604020202020204" pitchFamily="34" charset="0"/>
              <a:buChar char="•"/>
            </a:pPr>
            <a:r>
              <a:rPr lang="en-US" altLang="zh-CN" sz="1200" kern="1200" dirty="0">
                <a:solidFill>
                  <a:schemeClr val="dk1"/>
                </a:solidFill>
                <a:latin typeface="+mn-lt"/>
                <a:ea typeface="+mn-ea"/>
                <a:cs typeface="+mn-cs"/>
              </a:rPr>
              <a:t>In Rel-20 6G, can study on the UE based sensing.</a:t>
            </a:r>
            <a:endParaRPr lang="zh-CN" altLang="en-US" sz="1200" kern="1200" dirty="0">
              <a:solidFill>
                <a:schemeClr val="dk1"/>
              </a:solidFill>
              <a:latin typeface="+mn-lt"/>
              <a:ea typeface="+mn-ea"/>
              <a:cs typeface="+mn-cs"/>
            </a:endParaRPr>
          </a:p>
          <a:p>
            <a:r>
              <a:rPr lang="en-US" altLang="zh-CN" dirty="0"/>
              <a:t>XRM: </a:t>
            </a:r>
          </a:p>
          <a:p>
            <a:endParaRPr lang="en-US" altLang="zh-CN" dirty="0"/>
          </a:p>
          <a:p>
            <a:r>
              <a:rPr lang="en-US" altLang="zh-CN" dirty="0"/>
              <a:t>1, </a:t>
            </a:r>
            <a:r>
              <a:rPr lang="en-US" altLang="zh-CN" dirty="0" err="1"/>
              <a:t>wanqiang</a:t>
            </a:r>
            <a:r>
              <a:rPr lang="en-US" altLang="zh-CN" dirty="0"/>
              <a:t>, </a:t>
            </a:r>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804866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Font typeface="Arial" panose="020B0604020202020204" pitchFamily="34" charset="0"/>
              <a:buNone/>
            </a:pPr>
            <a:r>
              <a:rPr lang="en-US" altLang="zh-CN" sz="1200" kern="1200" dirty="0">
                <a:solidFill>
                  <a:schemeClr val="dk1"/>
                </a:solidFill>
                <a:latin typeface="+mn-lt"/>
                <a:ea typeface="+mn-ea"/>
                <a:cs typeface="+mn-cs"/>
              </a:rPr>
              <a:t>Xiaomi support to include in the list. </a:t>
            </a:r>
          </a:p>
          <a:p>
            <a:pPr marL="171450" indent="-171450">
              <a:buFont typeface="Arial" panose="020B0604020202020204" pitchFamily="34" charset="0"/>
              <a:buChar char="•"/>
            </a:pPr>
            <a:r>
              <a:rPr lang="en-US" altLang="zh-CN" sz="1200" kern="1200" dirty="0">
                <a:solidFill>
                  <a:schemeClr val="dk1"/>
                </a:solidFill>
                <a:latin typeface="+mn-lt"/>
                <a:ea typeface="+mn-ea"/>
                <a:cs typeface="+mn-cs"/>
              </a:rPr>
              <a:t>But this topic has strong dependency on RAN. For the UE side data collection options from RAN, </a:t>
            </a:r>
          </a:p>
          <a:p>
            <a:pPr marL="0" indent="0">
              <a:buFont typeface="Arial" panose="020B0604020202020204" pitchFamily="34" charset="0"/>
              <a:buNone/>
            </a:pPr>
            <a:r>
              <a:rPr lang="en-US" altLang="zh-CN" sz="1200" kern="1200" dirty="0">
                <a:solidFill>
                  <a:schemeClr val="dk1"/>
                </a:solidFill>
                <a:latin typeface="+mn-lt"/>
                <a:ea typeface="+mn-ea"/>
                <a:cs typeface="+mn-cs"/>
              </a:rPr>
              <a:t>1) we don’t think it is a appropriate way to extend Rel-19TU to study the data collection options.</a:t>
            </a:r>
          </a:p>
          <a:p>
            <a:pPr marL="0" indent="0">
              <a:buFont typeface="Arial" panose="020B0604020202020204" pitchFamily="34" charset="0"/>
              <a:buNone/>
            </a:pPr>
            <a:r>
              <a:rPr lang="en-US" altLang="zh-CN" sz="1200" kern="1200" dirty="0">
                <a:solidFill>
                  <a:schemeClr val="dk1"/>
                </a:solidFill>
                <a:latin typeface="+mn-lt"/>
                <a:ea typeface="+mn-ea"/>
                <a:cs typeface="+mn-cs"/>
              </a:rPr>
              <a:t>2) For the option to study in Rel-20, we are ok, but first need to check with RAN, whether they still have the requirements, e.g., if they concluded on option 1a, and not plan to study in Rel-20, then it is not necessary for SA2 to start the work. </a:t>
            </a:r>
            <a:endParaRPr lang="zh-CN" altLang="en-US" sz="1200" kern="1200" dirty="0">
              <a:solidFill>
                <a:schemeClr val="dk1"/>
              </a:solidFill>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3639724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838200" y="36514"/>
            <a:ext cx="470586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l">
              <a:spcAft>
                <a:spcPts val="900"/>
              </a:spcAft>
              <a:tabLst>
                <a:tab pos="9360000" algn="r"/>
              </a:tabLst>
            </a:pPr>
            <a:r>
              <a:rPr lang="en-GB" sz="1200" b="1" dirty="0">
                <a:effectLst/>
                <a:latin typeface="Arial" panose="020B0604020202020204" pitchFamily="34" charset="0"/>
                <a:ea typeface="SimSun" panose="02010600030101010101" pitchFamily="2" charset="-122"/>
              </a:rPr>
              <a:t>TSG SA Meeting SA#106	</a:t>
            </a:r>
            <a:endParaRPr lang="en-GB" sz="1200" dirty="0">
              <a:effectLst/>
              <a:latin typeface="Times New Roman" panose="02020603050405020304" pitchFamily="18" charset="0"/>
              <a:ea typeface="SimSun" panose="02010600030101010101" pitchFamily="2" charset="-122"/>
            </a:endParaRPr>
          </a:p>
          <a:p>
            <a:pPr>
              <a:spcAft>
                <a:spcPts val="900"/>
              </a:spcAft>
              <a:tabLst>
                <a:tab pos="6120130" algn="r"/>
              </a:tabLst>
            </a:pPr>
            <a:r>
              <a:rPr lang="en-GB" sz="1200" b="1" dirty="0">
                <a:effectLst/>
                <a:latin typeface="Arial" panose="020B0604020202020204" pitchFamily="34" charset="0"/>
                <a:ea typeface="SimSun" panose="02010600030101010101" pitchFamily="2" charset="-122"/>
              </a:rPr>
              <a:t>10 - 13 December, 2024, Madrid, Spain</a:t>
            </a:r>
            <a:endParaRPr lang="en-GB" sz="1200" dirty="0">
              <a:effectLst/>
              <a:latin typeface="Times New Roman" panose="02020603050405020304" pitchFamily="18" charset="0"/>
              <a:ea typeface="SimSun"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457608" y="1709738"/>
            <a:ext cx="9252642" cy="1857327"/>
          </a:xfrm>
        </p:spPr>
        <p:txBody>
          <a:bodyPr/>
          <a:lstStyle/>
          <a:p>
            <a:pPr eaLnBrk="1" hangingPunct="1"/>
            <a:r>
              <a:rPr lang="en-GB" altLang="en-US" dirty="0"/>
              <a:t>Xiaomi views on Rel-20 5GA</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480821"/>
            <a:ext cx="7886700" cy="1500187"/>
          </a:xfrm>
        </p:spPr>
        <p:txBody>
          <a:bodyPr/>
          <a:lstStyle/>
          <a:p>
            <a:pPr marL="0" indent="0" eaLnBrk="1" hangingPunct="1">
              <a:buFontTx/>
              <a:buNone/>
            </a:pPr>
            <a:r>
              <a:rPr lang="en-GB" altLang="en-US" dirty="0"/>
              <a:t>Jianning LIU (liujianning@xiaomi.com)</a:t>
            </a:r>
          </a:p>
          <a:p>
            <a:pPr marL="0" indent="0" eaLnBrk="1" hangingPunct="1">
              <a:buFontTx/>
              <a:buNone/>
            </a:pPr>
            <a:r>
              <a:rPr lang="en-GB" altLang="en-US" dirty="0"/>
              <a:t>Xiaomi</a:t>
            </a:r>
          </a:p>
        </p:txBody>
      </p:sp>
      <p:sp>
        <p:nvSpPr>
          <p:cNvPr id="3" name="Text Box 14">
            <a:extLst>
              <a:ext uri="{FF2B5EF4-FFF2-40B4-BE49-F238E27FC236}">
                <a16:creationId xmlns:a16="http://schemas.microsoft.com/office/drawing/2014/main" id="{8FFF41EB-26AD-6D7E-3406-28294EF6770F}"/>
              </a:ext>
            </a:extLst>
          </p:cNvPr>
          <p:cNvSpPr txBox="1">
            <a:spLocks noChangeArrowheads="1"/>
          </p:cNvSpPr>
          <p:nvPr/>
        </p:nvSpPr>
        <p:spPr bwMode="auto">
          <a:xfrm>
            <a:off x="10034588" y="102638"/>
            <a:ext cx="12899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altLang="en-US" sz="1400" b="1" dirty="0">
                <a:solidFill>
                  <a:srgbClr val="0000FF"/>
                </a:solidFill>
                <a:latin typeface="Arial "/>
              </a:rPr>
              <a:t>SP-241888</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374904" y="523811"/>
            <a:ext cx="10515600" cy="1130301"/>
          </a:xfrm>
        </p:spPr>
        <p:txBody>
          <a:bodyPr/>
          <a:lstStyle/>
          <a:p>
            <a:r>
              <a:rPr lang="en-GB" altLang="en-US" dirty="0"/>
              <a:t>Principles and motivations for Rel-20 5GA</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454581" y="2029226"/>
            <a:ext cx="10515600" cy="4059819"/>
          </a:xfrm>
        </p:spPr>
        <p:txBody>
          <a:bodyPr/>
          <a:lstStyle/>
          <a:p>
            <a:pPr marL="285750" indent="-285750">
              <a:lnSpc>
                <a:spcPct val="100000"/>
              </a:lnSpc>
              <a:spcBef>
                <a:spcPts val="600"/>
              </a:spcBef>
              <a:buFont typeface="Arial" panose="020B0604020202020204" pitchFamily="34" charset="0"/>
              <a:buChar char="•"/>
            </a:pPr>
            <a:r>
              <a:rPr lang="en-US" altLang="zh-CN" sz="2400" b="1" dirty="0"/>
              <a:t>Principles to propose and select the 5GA study items: </a:t>
            </a:r>
          </a:p>
          <a:p>
            <a:pPr marL="742950" lvl="1" indent="-285750">
              <a:lnSpc>
                <a:spcPct val="100000"/>
              </a:lnSpc>
              <a:spcBef>
                <a:spcPts val="600"/>
              </a:spcBef>
            </a:pPr>
            <a:r>
              <a:rPr lang="en-US" altLang="zh-CN" sz="2000" dirty="0"/>
              <a:t>Market Demand: Solutions to solve problems identified from real business and deployment requirements</a:t>
            </a:r>
          </a:p>
          <a:p>
            <a:pPr marL="742950" lvl="1" indent="-285750">
              <a:lnSpc>
                <a:spcPct val="100000"/>
              </a:lnSpc>
              <a:spcBef>
                <a:spcPts val="600"/>
              </a:spcBef>
            </a:pPr>
            <a:r>
              <a:rPr lang="en-US" altLang="zh-CN" sz="2000" dirty="0"/>
              <a:t>Future-Proofing: Smooth transition to 6G for the topic that is both in R20 5GA and R20 6G. The overlapping should be avoided and the scope boundary should be clearly defined with well justification.</a:t>
            </a:r>
          </a:p>
          <a:p>
            <a:pPr marL="285750" indent="-285750">
              <a:lnSpc>
                <a:spcPct val="100000"/>
              </a:lnSpc>
              <a:spcBef>
                <a:spcPts val="600"/>
              </a:spcBef>
              <a:buFont typeface="Arial" panose="020B0604020202020204" pitchFamily="34" charset="0"/>
              <a:buChar char="•"/>
            </a:pPr>
            <a:r>
              <a:rPr lang="en-US" altLang="zh-CN" sz="2400" b="1" dirty="0"/>
              <a:t>Motivations for potential 5GA study items.: </a:t>
            </a:r>
          </a:p>
          <a:p>
            <a:pPr marL="742950" lvl="1" indent="-285750">
              <a:lnSpc>
                <a:spcPct val="100000"/>
              </a:lnSpc>
              <a:spcBef>
                <a:spcPts val="600"/>
              </a:spcBef>
            </a:pPr>
            <a:r>
              <a:rPr lang="en-US" altLang="zh-CN" sz="2000" dirty="0"/>
              <a:t>The Urgent enhancements based on market demand</a:t>
            </a:r>
          </a:p>
          <a:p>
            <a:pPr marL="742950" lvl="1" indent="-285750">
              <a:lnSpc>
                <a:spcPct val="100000"/>
              </a:lnSpc>
              <a:spcBef>
                <a:spcPts val="600"/>
              </a:spcBef>
            </a:pPr>
            <a:r>
              <a:rPr lang="en-US" altLang="zh-CN" sz="2000" dirty="0"/>
              <a:t>SA1 Rel-20 requirements </a:t>
            </a:r>
          </a:p>
          <a:p>
            <a:pPr marL="742950" lvl="1" indent="-285750">
              <a:lnSpc>
                <a:spcPct val="100000"/>
              </a:lnSpc>
              <a:spcBef>
                <a:spcPts val="600"/>
              </a:spcBef>
            </a:pPr>
            <a:r>
              <a:rPr lang="en-US" altLang="zh-CN" sz="2000" dirty="0"/>
              <a:t>SA2 Rel-18/19 leftovers</a:t>
            </a:r>
          </a:p>
          <a:p>
            <a:pPr marL="742950" lvl="1" indent="-285750">
              <a:lnSpc>
                <a:spcPct val="100000"/>
              </a:lnSpc>
              <a:spcBef>
                <a:spcPts val="600"/>
              </a:spcBef>
            </a:pPr>
            <a:r>
              <a:rPr lang="en-US" altLang="zh-CN" sz="2000" dirty="0"/>
              <a:t>RAN dependencies/alignments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Overall View on Rel-20 5G-A Content</a:t>
            </a:r>
          </a:p>
        </p:txBody>
      </p:sp>
      <p:graphicFrame>
        <p:nvGraphicFramePr>
          <p:cNvPr id="3" name="表格 2">
            <a:extLst>
              <a:ext uri="{FF2B5EF4-FFF2-40B4-BE49-F238E27FC236}">
                <a16:creationId xmlns:a16="http://schemas.microsoft.com/office/drawing/2014/main" id="{5D1820C5-3944-4D6E-AA81-D9FFF7EFED39}"/>
              </a:ext>
            </a:extLst>
          </p:cNvPr>
          <p:cNvGraphicFramePr>
            <a:graphicFrameLocks noGrp="1"/>
          </p:cNvGraphicFramePr>
          <p:nvPr>
            <p:extLst>
              <p:ext uri="{D42A27DB-BD31-4B8C-83A1-F6EECF244321}">
                <p14:modId xmlns:p14="http://schemas.microsoft.com/office/powerpoint/2010/main" val="144366817"/>
              </p:ext>
            </p:extLst>
          </p:nvPr>
        </p:nvGraphicFramePr>
        <p:xfrm>
          <a:off x="334511" y="1821431"/>
          <a:ext cx="11410450" cy="4335780"/>
        </p:xfrm>
        <a:graphic>
          <a:graphicData uri="http://schemas.openxmlformats.org/drawingml/2006/table">
            <a:tbl>
              <a:tblPr firstRow="1" bandRow="1">
                <a:tableStyleId>{5C22544A-7EE6-4342-B048-85BDC9FD1C3A}</a:tableStyleId>
              </a:tblPr>
              <a:tblGrid>
                <a:gridCol w="629024">
                  <a:extLst>
                    <a:ext uri="{9D8B030D-6E8A-4147-A177-3AD203B41FA5}">
                      <a16:colId xmlns:a16="http://schemas.microsoft.com/office/drawing/2014/main" val="3716297719"/>
                    </a:ext>
                  </a:extLst>
                </a:gridCol>
                <a:gridCol w="1048145">
                  <a:extLst>
                    <a:ext uri="{9D8B030D-6E8A-4147-A177-3AD203B41FA5}">
                      <a16:colId xmlns:a16="http://schemas.microsoft.com/office/drawing/2014/main" val="2959256008"/>
                    </a:ext>
                  </a:extLst>
                </a:gridCol>
                <a:gridCol w="5462016">
                  <a:extLst>
                    <a:ext uri="{9D8B030D-6E8A-4147-A177-3AD203B41FA5}">
                      <a16:colId xmlns:a16="http://schemas.microsoft.com/office/drawing/2014/main" val="3771753050"/>
                    </a:ext>
                  </a:extLst>
                </a:gridCol>
                <a:gridCol w="1550764">
                  <a:extLst>
                    <a:ext uri="{9D8B030D-6E8A-4147-A177-3AD203B41FA5}">
                      <a16:colId xmlns:a16="http://schemas.microsoft.com/office/drawing/2014/main" val="2485153209"/>
                    </a:ext>
                  </a:extLst>
                </a:gridCol>
                <a:gridCol w="676308">
                  <a:extLst>
                    <a:ext uri="{9D8B030D-6E8A-4147-A177-3AD203B41FA5}">
                      <a16:colId xmlns:a16="http://schemas.microsoft.com/office/drawing/2014/main" val="1030650703"/>
                    </a:ext>
                  </a:extLst>
                </a:gridCol>
                <a:gridCol w="1000416">
                  <a:extLst>
                    <a:ext uri="{9D8B030D-6E8A-4147-A177-3AD203B41FA5}">
                      <a16:colId xmlns:a16="http://schemas.microsoft.com/office/drawing/2014/main" val="110689907"/>
                    </a:ext>
                  </a:extLst>
                </a:gridCol>
                <a:gridCol w="1043777">
                  <a:extLst>
                    <a:ext uri="{9D8B030D-6E8A-4147-A177-3AD203B41FA5}">
                      <a16:colId xmlns:a16="http://schemas.microsoft.com/office/drawing/2014/main" val="3569183711"/>
                    </a:ext>
                  </a:extLst>
                </a:gridCol>
              </a:tblGrid>
              <a:tr h="540844">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3537147539"/>
                  </a:ext>
                </a:extLst>
              </a:tr>
              <a:tr h="1102489">
                <a:tc>
                  <a:txBody>
                    <a:bodyPr/>
                    <a:lstStyle/>
                    <a:p>
                      <a:r>
                        <a:rPr lang="en-US" sz="1100" dirty="0"/>
                        <a:t>1</a:t>
                      </a:r>
                    </a:p>
                  </a:txBody>
                  <a:tcPr/>
                </a:tc>
                <a:tc>
                  <a:txBody>
                    <a:bodyPr/>
                    <a:lstStyle/>
                    <a:p>
                      <a:r>
                        <a:rPr lang="en-US" sz="1050" dirty="0"/>
                        <a:t>ISAC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050" b="1" dirty="0"/>
                        <a:t>Potential 5GA features</a:t>
                      </a:r>
                      <a:endParaRPr lang="en-US" altLang="zh-CN" sz="1050" dirty="0"/>
                    </a:p>
                    <a:p>
                      <a:pPr marL="285750" indent="-285750">
                        <a:buFont typeface="Arial" panose="020B0604020202020204" pitchFamily="34" charset="0"/>
                        <a:buChar char="•"/>
                      </a:pPr>
                      <a:r>
                        <a:rPr lang="en-US" altLang="zh-CN" sz="1050" dirty="0"/>
                        <a:t>Overall architecture and function enhancements </a:t>
                      </a:r>
                    </a:p>
                    <a:p>
                      <a:pPr marL="285750" indent="-285750">
                        <a:buFont typeface="Arial" panose="020B0604020202020204" pitchFamily="34" charset="0"/>
                        <a:buChar char="•"/>
                      </a:pPr>
                      <a:r>
                        <a:rPr lang="en-US" altLang="zh-CN" sz="1050" dirty="0"/>
                        <a:t>ISAC service authorization and revocation based on 5GC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err="1"/>
                        <a:t>gNB</a:t>
                      </a:r>
                      <a:r>
                        <a:rPr lang="en-US" altLang="zh-CN" sz="1050" dirty="0"/>
                        <a:t> based monostatic sensing, Discovery and selection of </a:t>
                      </a:r>
                      <a:r>
                        <a:rPr lang="en-US" altLang="zh-CN" sz="1050" dirty="0" err="1"/>
                        <a:t>gNB</a:t>
                      </a:r>
                      <a:endParaRPr lang="en-US" altLang="zh-CN" sz="1050" dirty="0"/>
                    </a:p>
                    <a:p>
                      <a:pPr marL="285750" indent="-285750">
                        <a:buFont typeface="Arial" panose="020B0604020202020204" pitchFamily="34" charset="0"/>
                        <a:buChar char="•"/>
                      </a:pPr>
                      <a:r>
                        <a:rPr lang="en-US" altLang="zh-CN" sz="1050" dirty="0"/>
                        <a:t>Sensing measurement data collection and transport from </a:t>
                      </a:r>
                      <a:r>
                        <a:rPr lang="en-US" altLang="zh-CN" sz="1050" dirty="0" err="1"/>
                        <a:t>gNB</a:t>
                      </a:r>
                      <a:r>
                        <a:rPr lang="en-US" altLang="zh-CN" sz="1050" dirty="0"/>
                        <a:t> for result calculation</a:t>
                      </a:r>
                    </a:p>
                    <a:p>
                      <a:pPr marL="285750" indent="-285750">
                        <a:buFont typeface="Arial" panose="020B0604020202020204" pitchFamily="34" charset="0"/>
                        <a:buChar char="•"/>
                      </a:pPr>
                      <a:r>
                        <a:rPr lang="en-US" altLang="zh-CN" sz="1050" dirty="0"/>
                        <a:t>Service invocation and result exposure to the authorized 3rd party</a:t>
                      </a:r>
                    </a:p>
                    <a:p>
                      <a:pPr marL="285750" indent="-285750">
                        <a:buFont typeface="Arial" panose="020B0604020202020204" pitchFamily="34" charset="0"/>
                        <a:buChar char="•"/>
                      </a:pPr>
                      <a:r>
                        <a:rPr lang="en-US" altLang="zh-CN" sz="1050" dirty="0"/>
                        <a:t>Configuration parameters/policy provisioning to </a:t>
                      </a:r>
                      <a:r>
                        <a:rPr lang="en-US" altLang="zh-CN" sz="1050" dirty="0" err="1"/>
                        <a:t>gNB</a:t>
                      </a:r>
                      <a:endParaRPr lang="en-US" altLang="zh-CN" sz="1050" dirty="0"/>
                    </a:p>
                  </a:txBody>
                  <a:tcPr/>
                </a:tc>
                <a:tc>
                  <a:txBody>
                    <a:bodyPr/>
                    <a:lstStyle/>
                    <a:p>
                      <a:r>
                        <a:rPr lang="en-US" sz="1100" dirty="0">
                          <a:solidFill>
                            <a:schemeClr val="tx1"/>
                          </a:solidFill>
                        </a:rPr>
                        <a:t>Yes, TS 22.137</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SA3 </a:t>
                      </a:r>
                    </a:p>
                  </a:txBody>
                  <a:tcPr/>
                </a:tc>
                <a:extLst>
                  <a:ext uri="{0D108BD9-81ED-4DB2-BD59-A6C34878D82A}">
                    <a16:rowId xmlns:a16="http://schemas.microsoft.com/office/drawing/2014/main" val="3007140285"/>
                  </a:ext>
                </a:extLst>
              </a:tr>
              <a:tr h="1303572">
                <a:tc>
                  <a:txBody>
                    <a:bodyPr/>
                    <a:lstStyle/>
                    <a:p>
                      <a:r>
                        <a:rPr lang="en-US" sz="11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dirty="0"/>
                        <a:t>XRM_ph3 </a:t>
                      </a:r>
                      <a:endParaRPr lang="zh-CN" altLang="en-US" sz="1100" dirty="0"/>
                    </a:p>
                  </a:txBody>
                  <a:tcPr/>
                </a:tc>
                <a:tc>
                  <a:txBody>
                    <a:bodyPr/>
                    <a:lstStyle/>
                    <a:p>
                      <a:r>
                        <a:rPr lang="en-US" altLang="zh-CN" sz="1100" b="1" dirty="0"/>
                        <a:t>Potential 5GA features:</a:t>
                      </a:r>
                      <a:endParaRPr lang="en-US" altLang="zh-CN" sz="1100" dirty="0"/>
                    </a:p>
                    <a:p>
                      <a:pPr marL="171450" indent="-171450">
                        <a:buFont typeface="Arial" panose="020B0604020202020204" pitchFamily="34" charset="0"/>
                        <a:buChar char="•"/>
                      </a:pPr>
                      <a:r>
                        <a:rPr lang="en-US" altLang="zh-CN" sz="1100" dirty="0"/>
                        <a:t>Mobility and High mobility supporting of XR service</a:t>
                      </a:r>
                    </a:p>
                    <a:p>
                      <a:pPr marL="171450" indent="-171450">
                        <a:buFont typeface="Arial" panose="020B0604020202020204" pitchFamily="34" charset="0"/>
                        <a:buChar char="•"/>
                      </a:pPr>
                      <a:r>
                        <a:rPr lang="en-US" altLang="zh-CN" sz="1100" dirty="0"/>
                        <a:t>Enhancement of QoS handling. e.g. QoS coordination of multi-SDFs including multimodality and multiplexed data flows, QoS monitoring of PDU set based QoS.</a:t>
                      </a:r>
                    </a:p>
                    <a:p>
                      <a:pPr marL="171450" indent="-171450">
                        <a:buFont typeface="Arial" panose="020B0604020202020204" pitchFamily="34" charset="0"/>
                        <a:buChar char="•"/>
                      </a:pPr>
                      <a:r>
                        <a:rPr lang="en-US" altLang="zh-CN" sz="1100" dirty="0"/>
                        <a:t>Power management and </a:t>
                      </a:r>
                      <a:r>
                        <a:rPr lang="en-US" altLang="zh-CN" sz="1100" dirty="0" err="1"/>
                        <a:t>QoE</a:t>
                      </a:r>
                      <a:r>
                        <a:rPr lang="en-US" altLang="zh-CN" sz="1100" dirty="0"/>
                        <a:t> enhancement considering traffic pattern, device status information.</a:t>
                      </a:r>
                    </a:p>
                    <a:p>
                      <a:pPr marL="171450" indent="-171450">
                        <a:buFont typeface="Arial" panose="020B0604020202020204" pitchFamily="34" charset="0"/>
                        <a:buChar char="•"/>
                      </a:pPr>
                      <a:r>
                        <a:rPr lang="en-US" altLang="zh-CN" sz="1100" dirty="0"/>
                        <a:t>Exposure of QoS information and capability to application for </a:t>
                      </a:r>
                      <a:r>
                        <a:rPr lang="en-US" altLang="zh-CN" sz="1100" dirty="0" err="1"/>
                        <a:t>QoE</a:t>
                      </a:r>
                      <a:r>
                        <a:rPr lang="en-US" altLang="zh-CN" sz="1100" dirty="0"/>
                        <a:t> consistent and QoS coordination, e.g. for multimodality SDFs, multiplexed data flows.</a:t>
                      </a:r>
                      <a:endParaRPr lang="zh-CN" altLang="en-US" sz="1100" dirty="0"/>
                    </a:p>
                  </a:txBody>
                  <a:tcPr/>
                </a:tc>
                <a:tc>
                  <a:txBody>
                    <a:bodyPr/>
                    <a:lstStyle/>
                    <a:p>
                      <a:r>
                        <a:rPr lang="en-US" sz="1100" dirty="0">
                          <a:solidFill>
                            <a:schemeClr val="tx1"/>
                          </a:solidFill>
                        </a:rPr>
                        <a:t>Yes, TS 22.261</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a:t>
                      </a:r>
                    </a:p>
                  </a:txBody>
                  <a:tcPr/>
                </a:tc>
                <a:extLst>
                  <a:ext uri="{0D108BD9-81ED-4DB2-BD59-A6C34878D82A}">
                    <a16:rowId xmlns:a16="http://schemas.microsoft.com/office/drawing/2014/main" val="169402253"/>
                  </a:ext>
                </a:extLst>
              </a:tr>
              <a:tr h="998481">
                <a:tc>
                  <a:txBody>
                    <a:bodyPr/>
                    <a:lstStyle/>
                    <a:p>
                      <a:r>
                        <a:rPr lang="en-US" sz="1100" dirty="0"/>
                        <a:t>3</a:t>
                      </a:r>
                    </a:p>
                  </a:txBody>
                  <a:tcPr/>
                </a:tc>
                <a:tc>
                  <a:txBody>
                    <a:bodyPr/>
                    <a:lstStyle/>
                    <a:p>
                      <a:r>
                        <a:rPr lang="en-US" altLang="zh-CN" sz="1100" dirty="0"/>
                        <a:t>SAT_Arch_Ph4 </a:t>
                      </a:r>
                      <a:endParaRPr lang="en-US" sz="1100" dirty="0"/>
                    </a:p>
                  </a:txBody>
                  <a:tcPr/>
                </a:tc>
                <a:tc>
                  <a:txBody>
                    <a:bodyPr/>
                    <a:lstStyle/>
                    <a:p>
                      <a:r>
                        <a:rPr lang="en-US" altLang="zh-CN" sz="1100" b="1" dirty="0"/>
                        <a:t>Potential 5GA features:</a:t>
                      </a:r>
                      <a:endParaRPr lang="en-US" altLang="zh-CN" sz="11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t>IMS voice call using GEO access (SA1-R20)</a:t>
                      </a:r>
                      <a:endParaRPr lang="zh-CN" altLang="en-US" sz="1100" dirty="0"/>
                    </a:p>
                    <a:p>
                      <a:pPr marL="285750" indent="-285750">
                        <a:buFont typeface="Arial" panose="020B0604020202020204" pitchFamily="34" charset="0"/>
                        <a:buChar char="•"/>
                      </a:pPr>
                      <a:r>
                        <a:rPr lang="en-US" altLang="zh-CN" sz="1100" dirty="0"/>
                        <a:t>Provisioning of Satellite Coverage Availability Information (SCAI) to 5GS or EPS by a 3</a:t>
                      </a:r>
                      <a:r>
                        <a:rPr lang="en-US" altLang="zh-CN" sz="1100" baseline="30000" dirty="0"/>
                        <a:t>rd</a:t>
                      </a:r>
                      <a:r>
                        <a:rPr lang="en-US" altLang="zh-CN" sz="1100" dirty="0"/>
                        <a:t> party AF (leftover from R18)</a:t>
                      </a:r>
                    </a:p>
                    <a:p>
                      <a:pPr marL="285750" indent="-285750">
                        <a:buFont typeface="Arial" panose="020B0604020202020204" pitchFamily="34" charset="0"/>
                        <a:buChar char="•"/>
                      </a:pPr>
                      <a:r>
                        <a:rPr lang="en-US" altLang="zh-CN" sz="1100" dirty="0"/>
                        <a:t>5GC supporting IoT NTN</a:t>
                      </a:r>
                    </a:p>
                    <a:p>
                      <a:pPr marL="285750" indent="-285750">
                        <a:buFont typeface="Arial" panose="020B0604020202020204" pitchFamily="34" charset="0"/>
                        <a:buChar char="•"/>
                      </a:pPr>
                      <a:r>
                        <a:rPr lang="en-US" altLang="zh-CN" sz="1100" dirty="0"/>
                        <a:t>Store and Forward Satellite operation for 5GS (leftover from R19)</a:t>
                      </a:r>
                    </a:p>
                  </a:txBody>
                  <a:tcPr/>
                </a:tc>
                <a:tc>
                  <a:txBody>
                    <a:bodyPr/>
                    <a:lstStyle/>
                    <a:p>
                      <a:r>
                        <a:rPr lang="en-US" sz="1100" dirty="0">
                          <a:solidFill>
                            <a:schemeClr val="tx1"/>
                          </a:solidFill>
                        </a:rPr>
                        <a:t>Yes, TS22.261, TR 22.887</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a:t>
                      </a:r>
                    </a:p>
                  </a:txBody>
                  <a:tcPr/>
                </a:tc>
                <a:extLst>
                  <a:ext uri="{0D108BD9-81ED-4DB2-BD59-A6C34878D82A}">
                    <a16:rowId xmlns:a16="http://schemas.microsoft.com/office/drawing/2014/main" val="1864545392"/>
                  </a:ext>
                </a:extLst>
              </a:tr>
            </a:tbl>
          </a:graphicData>
        </a:graphic>
      </p:graphicFrame>
    </p:spTree>
    <p:extLst>
      <p:ext uri="{BB962C8B-B14F-4D97-AF65-F5344CB8AC3E}">
        <p14:creationId xmlns:p14="http://schemas.microsoft.com/office/powerpoint/2010/main" val="359221181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Overall View on Rel-20 5G-A Content</a:t>
            </a:r>
          </a:p>
        </p:txBody>
      </p:sp>
      <p:graphicFrame>
        <p:nvGraphicFramePr>
          <p:cNvPr id="3" name="表格 2">
            <a:extLst>
              <a:ext uri="{FF2B5EF4-FFF2-40B4-BE49-F238E27FC236}">
                <a16:creationId xmlns:a16="http://schemas.microsoft.com/office/drawing/2014/main" id="{5D1820C5-3944-4D6E-AA81-D9FFF7EFED39}"/>
              </a:ext>
            </a:extLst>
          </p:cNvPr>
          <p:cNvGraphicFramePr>
            <a:graphicFrameLocks noGrp="1"/>
          </p:cNvGraphicFramePr>
          <p:nvPr>
            <p:extLst>
              <p:ext uri="{D42A27DB-BD31-4B8C-83A1-F6EECF244321}">
                <p14:modId xmlns:p14="http://schemas.microsoft.com/office/powerpoint/2010/main" val="1245556071"/>
              </p:ext>
            </p:extLst>
          </p:nvPr>
        </p:nvGraphicFramePr>
        <p:xfrm>
          <a:off x="334511" y="1821431"/>
          <a:ext cx="11390128" cy="4076700"/>
        </p:xfrm>
        <a:graphic>
          <a:graphicData uri="http://schemas.openxmlformats.org/drawingml/2006/table">
            <a:tbl>
              <a:tblPr firstRow="1" bandRow="1">
                <a:tableStyleId>{5C22544A-7EE6-4342-B048-85BDC9FD1C3A}</a:tableStyleId>
              </a:tblPr>
              <a:tblGrid>
                <a:gridCol w="563633">
                  <a:extLst>
                    <a:ext uri="{9D8B030D-6E8A-4147-A177-3AD203B41FA5}">
                      <a16:colId xmlns:a16="http://schemas.microsoft.com/office/drawing/2014/main" val="3716297719"/>
                    </a:ext>
                  </a:extLst>
                </a:gridCol>
                <a:gridCol w="1635405">
                  <a:extLst>
                    <a:ext uri="{9D8B030D-6E8A-4147-A177-3AD203B41FA5}">
                      <a16:colId xmlns:a16="http://schemas.microsoft.com/office/drawing/2014/main" val="2959256008"/>
                    </a:ext>
                  </a:extLst>
                </a:gridCol>
                <a:gridCol w="5172682">
                  <a:extLst>
                    <a:ext uri="{9D8B030D-6E8A-4147-A177-3AD203B41FA5}">
                      <a16:colId xmlns:a16="http://schemas.microsoft.com/office/drawing/2014/main" val="3771753050"/>
                    </a:ext>
                  </a:extLst>
                </a:gridCol>
                <a:gridCol w="1302753">
                  <a:extLst>
                    <a:ext uri="{9D8B030D-6E8A-4147-A177-3AD203B41FA5}">
                      <a16:colId xmlns:a16="http://schemas.microsoft.com/office/drawing/2014/main" val="2485153209"/>
                    </a:ext>
                  </a:extLst>
                </a:gridCol>
                <a:gridCol w="735025">
                  <a:extLst>
                    <a:ext uri="{9D8B030D-6E8A-4147-A177-3AD203B41FA5}">
                      <a16:colId xmlns:a16="http://schemas.microsoft.com/office/drawing/2014/main" val="1030650703"/>
                    </a:ext>
                  </a:extLst>
                </a:gridCol>
                <a:gridCol w="938712">
                  <a:extLst>
                    <a:ext uri="{9D8B030D-6E8A-4147-A177-3AD203B41FA5}">
                      <a16:colId xmlns:a16="http://schemas.microsoft.com/office/drawing/2014/main" val="110689907"/>
                    </a:ext>
                  </a:extLst>
                </a:gridCol>
                <a:gridCol w="1041918">
                  <a:extLst>
                    <a:ext uri="{9D8B030D-6E8A-4147-A177-3AD203B41FA5}">
                      <a16:colId xmlns:a16="http://schemas.microsoft.com/office/drawing/2014/main" val="3569183711"/>
                    </a:ext>
                  </a:extLst>
                </a:gridCol>
              </a:tblGrid>
              <a:tr h="385612">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3537147539"/>
                  </a:ext>
                </a:extLst>
              </a:tr>
              <a:tr h="603137">
                <a:tc>
                  <a:txBody>
                    <a:bodyPr/>
                    <a:lstStyle/>
                    <a:p>
                      <a:r>
                        <a:rPr lang="en-US" sz="1100" dirty="0"/>
                        <a:t>4</a:t>
                      </a:r>
                    </a:p>
                  </a:txBody>
                  <a:tcPr/>
                </a:tc>
                <a:tc>
                  <a:txBody>
                    <a:bodyPr/>
                    <a:lstStyle/>
                    <a:p>
                      <a:r>
                        <a:rPr lang="en-US" altLang="zh-CN" sz="1100" dirty="0"/>
                        <a:t>Ambient IoT_Ph2 </a:t>
                      </a:r>
                      <a:endParaRPr lang="zh-CN" alt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b="1" dirty="0"/>
                        <a:t>Potential 5GA features:</a:t>
                      </a:r>
                      <a:endParaRPr lang="en-US" altLang="zh-CN" sz="1100" dirty="0"/>
                    </a:p>
                    <a:p>
                      <a:pPr marL="171450" indent="-171450">
                        <a:spcBef>
                          <a:spcPts val="0"/>
                        </a:spcBef>
                        <a:buFont typeface="Arial" panose="020B0604020202020204" pitchFamily="34" charset="0"/>
                        <a:buChar char="•"/>
                      </a:pPr>
                      <a:r>
                        <a:rPr lang="en-US" altLang="zh-CN" sz="1100" dirty="0"/>
                        <a:t>Outdoor scenarios supporting of Ambient IoT service</a:t>
                      </a:r>
                    </a:p>
                    <a:p>
                      <a:pPr marL="171450" indent="-171450">
                        <a:spcBef>
                          <a:spcPts val="0"/>
                        </a:spcBef>
                        <a:buFont typeface="Arial" panose="020B0604020202020204" pitchFamily="34" charset="0"/>
                        <a:buChar char="•"/>
                      </a:pPr>
                      <a:r>
                        <a:rPr lang="en-US" altLang="zh-CN" sz="1100" dirty="0"/>
                        <a:t>DO-A supporting, e.g. access and mobility management of Device 2b.</a:t>
                      </a:r>
                    </a:p>
                    <a:p>
                      <a:pPr marL="171450" indent="-171450">
                        <a:spcBef>
                          <a:spcPts val="0"/>
                        </a:spcBef>
                        <a:buFont typeface="Arial" panose="020B0604020202020204" pitchFamily="34" charset="0"/>
                        <a:buChar char="•"/>
                      </a:pPr>
                      <a:r>
                        <a:rPr lang="en-US" altLang="zh-CN" sz="1100" dirty="0"/>
                        <a:t>Architecture and procedures enhancement to support topology 3 and 4. </a:t>
                      </a:r>
                    </a:p>
                    <a:p>
                      <a:pPr marL="171450" indent="-171450">
                        <a:spcBef>
                          <a:spcPts val="0"/>
                        </a:spcBef>
                        <a:buFont typeface="Arial" panose="020B0604020202020204" pitchFamily="34" charset="0"/>
                        <a:buChar char="•"/>
                      </a:pPr>
                      <a:r>
                        <a:rPr lang="en-US" altLang="zh-CN" sz="1100" dirty="0"/>
                        <a:t>Density control of the </a:t>
                      </a:r>
                      <a:r>
                        <a:rPr lang="en-US" altLang="zh-CN" sz="1100" dirty="0" err="1"/>
                        <a:t>AIoT</a:t>
                      </a:r>
                      <a:r>
                        <a:rPr lang="en-US" altLang="zh-CN" sz="1100" dirty="0"/>
                        <a:t> service</a:t>
                      </a:r>
                    </a:p>
                  </a:txBody>
                  <a:tcPr/>
                </a:tc>
                <a:tc>
                  <a:txBody>
                    <a:bodyPr/>
                    <a:lstStyle/>
                    <a:p>
                      <a:r>
                        <a:rPr lang="en-US" sz="1100" dirty="0">
                          <a:solidFill>
                            <a:schemeClr val="tx1"/>
                          </a:solidFill>
                        </a:rPr>
                        <a:t>Yes, TS 22.369</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a:t>
                      </a:r>
                    </a:p>
                  </a:txBody>
                  <a:tcPr/>
                </a:tc>
                <a:extLst>
                  <a:ext uri="{0D108BD9-81ED-4DB2-BD59-A6C34878D82A}">
                    <a16:rowId xmlns:a16="http://schemas.microsoft.com/office/drawing/2014/main" val="4003867728"/>
                  </a:ext>
                </a:extLst>
              </a:tr>
              <a:tr h="578418">
                <a:tc>
                  <a:txBody>
                    <a:bodyPr/>
                    <a:lstStyle/>
                    <a:p>
                      <a:r>
                        <a:rPr lang="en-US" sz="1100" dirty="0"/>
                        <a:t>5</a:t>
                      </a:r>
                    </a:p>
                  </a:txBody>
                  <a:tcPr/>
                </a:tc>
                <a:tc>
                  <a:txBody>
                    <a:bodyPr/>
                    <a:lstStyle/>
                    <a:p>
                      <a:r>
                        <a:rPr lang="en-US" altLang="zh-CN" sz="1050" dirty="0"/>
                        <a:t>AIML_CN_Ph2 </a:t>
                      </a:r>
                      <a:endParaRPr lang="en-US" sz="1050" dirty="0"/>
                    </a:p>
                  </a:txBody>
                  <a:tcPr/>
                </a:tc>
                <a:tc>
                  <a:txBody>
                    <a:bodyPr/>
                    <a:lstStyle/>
                    <a:p>
                      <a:pPr>
                        <a:spcBef>
                          <a:spcPts val="0"/>
                        </a:spcBef>
                      </a:pPr>
                      <a:r>
                        <a:rPr lang="en-US" altLang="zh-CN" sz="1050" b="1" dirty="0"/>
                        <a:t>Potential 5GA features</a:t>
                      </a:r>
                    </a:p>
                    <a:p>
                      <a:pPr marL="285750" indent="-285750">
                        <a:spcBef>
                          <a:spcPts val="0"/>
                        </a:spcBef>
                        <a:buFont typeface="Arial" panose="020B0604020202020204" pitchFamily="34" charset="0"/>
                        <a:buChar char="•"/>
                      </a:pPr>
                      <a:r>
                        <a:rPr lang="en-US" altLang="zh-CN" sz="1050" dirty="0"/>
                        <a:t>UE side Data collection enhancements based on the conclusion of SA/RAN discussion if not finished in Rel-19.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a:t>Potential enhancements to support  Rel-20 5G-A RAN AI related SID/WIDs if identified by RAN</a:t>
                      </a:r>
                    </a:p>
                  </a:txBody>
                  <a:tcPr/>
                </a:tc>
                <a:tc>
                  <a:txBody>
                    <a:bodyPr/>
                    <a:lstStyle/>
                    <a:p>
                      <a:r>
                        <a:rPr lang="en-US" sz="1100" dirty="0">
                          <a:solidFill>
                            <a:schemeClr val="tx1"/>
                          </a:solidFill>
                        </a:rPr>
                        <a:t>no</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Coordinate with SA5 for Data collection option 3</a:t>
                      </a:r>
                    </a:p>
                  </a:txBody>
                  <a:tcPr/>
                </a:tc>
                <a:extLst>
                  <a:ext uri="{0D108BD9-81ED-4DB2-BD59-A6C34878D82A}">
                    <a16:rowId xmlns:a16="http://schemas.microsoft.com/office/drawing/2014/main" val="3007140285"/>
                  </a:ext>
                </a:extLst>
              </a:tr>
              <a:tr h="474600">
                <a:tc>
                  <a:txBody>
                    <a:bodyPr/>
                    <a:lstStyle/>
                    <a:p>
                      <a:r>
                        <a:rPr lang="en-US" sz="1100" dirty="0"/>
                        <a:t>6</a:t>
                      </a:r>
                    </a:p>
                  </a:txBody>
                  <a:tcPr/>
                </a:tc>
                <a:tc>
                  <a:txBody>
                    <a:bodyPr/>
                    <a:lstStyle/>
                    <a:p>
                      <a:r>
                        <a:rPr lang="en-US" altLang="zh-CN" sz="1050" dirty="0"/>
                        <a:t>UIA_Ph2 </a:t>
                      </a:r>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050" b="1" dirty="0"/>
                        <a:t>Potential 5GA features:</a:t>
                      </a:r>
                      <a:endParaRPr lang="en-US" altLang="zh-CN" sz="1050" dirty="0"/>
                    </a:p>
                    <a:p>
                      <a:pPr marL="285750" indent="-285750">
                        <a:buFont typeface="Arial" panose="020B0604020202020204" pitchFamily="34" charset="0"/>
                        <a:buChar char="•"/>
                      </a:pPr>
                      <a:r>
                        <a:rPr lang="en-US" altLang="zh-CN" sz="1050" dirty="0"/>
                        <a:t>Identifying the human user of a subscription</a:t>
                      </a:r>
                    </a:p>
                    <a:p>
                      <a:pPr marL="285750" indent="-285750">
                        <a:buFont typeface="Arial" panose="020B0604020202020204" pitchFamily="34" charset="0"/>
                        <a:buChar char="•"/>
                      </a:pPr>
                      <a:r>
                        <a:rPr lang="en-US" altLang="zh-CN" sz="1050" dirty="0"/>
                        <a:t>Authentication and authorization for User identifier</a:t>
                      </a:r>
                    </a:p>
                    <a:p>
                      <a:pPr marL="285750" indent="-285750">
                        <a:buFont typeface="Arial" panose="020B0604020202020204" pitchFamily="34" charset="0"/>
                        <a:buChar char="•"/>
                      </a:pPr>
                      <a:r>
                        <a:rPr lang="en-US" altLang="zh-CN" sz="1050" dirty="0"/>
                        <a:t>Exposure of User Identity profile information</a:t>
                      </a:r>
                      <a:endParaRPr lang="zh-CN" altLang="en-US" sz="1050" dirty="0"/>
                    </a:p>
                  </a:txBody>
                  <a:tcPr/>
                </a:tc>
                <a:tc>
                  <a:txBody>
                    <a:bodyPr/>
                    <a:lstStyle/>
                    <a:p>
                      <a:r>
                        <a:rPr lang="en-US" sz="1100" dirty="0">
                          <a:solidFill>
                            <a:schemeClr val="tx1"/>
                          </a:solidFill>
                        </a:rPr>
                        <a:t>Yes, TS 22.101 and TS 22.115</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a:t>
                      </a:r>
                    </a:p>
                  </a:txBody>
                  <a:tcPr/>
                </a:tc>
                <a:extLst>
                  <a:ext uri="{0D108BD9-81ED-4DB2-BD59-A6C34878D82A}">
                    <a16:rowId xmlns:a16="http://schemas.microsoft.com/office/drawing/2014/main" val="1864545392"/>
                  </a:ext>
                </a:extLst>
              </a:tr>
              <a:tr h="603137">
                <a:tc>
                  <a:txBody>
                    <a:bodyPr/>
                    <a:lstStyle/>
                    <a:p>
                      <a:r>
                        <a:rPr lang="en-US" sz="1100" dirty="0"/>
                        <a:t>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dirty="0"/>
                        <a:t>Ranging_SL_Ph2 </a:t>
                      </a:r>
                      <a:endParaRPr lang="zh-CN" altLang="en-US" sz="1100" dirty="0"/>
                    </a:p>
                  </a:txBody>
                  <a:tcPr/>
                </a:tc>
                <a:tc>
                  <a:txBody>
                    <a:bodyPr/>
                    <a:lstStyle/>
                    <a:p>
                      <a:r>
                        <a:rPr lang="en-US" altLang="zh-CN" sz="1100" b="1" dirty="0"/>
                        <a:t>Potential 5GA features:</a:t>
                      </a:r>
                      <a:endParaRPr lang="en-US" altLang="zh-CN" sz="1100" dirty="0"/>
                    </a:p>
                    <a:p>
                      <a:pPr marL="285750" indent="-285750">
                        <a:buFont typeface="Arial" panose="020B0604020202020204" pitchFamily="34" charset="0"/>
                        <a:buChar char="•"/>
                      </a:pPr>
                      <a:r>
                        <a:rPr lang="en-GB" altLang="zh-CN" sz="1100" dirty="0"/>
                        <a:t>Ranging service operation procedure with the assistance of another UE</a:t>
                      </a:r>
                      <a:endParaRPr lang="en-US" altLang="zh-CN" sz="1100" dirty="0"/>
                    </a:p>
                    <a:p>
                      <a:pPr marL="285750" indent="-285750">
                        <a:buFont typeface="Arial" panose="020B0604020202020204" pitchFamily="34" charset="0"/>
                        <a:buChar char="•"/>
                      </a:pPr>
                      <a:r>
                        <a:rPr lang="en-GB" altLang="zh-CN" sz="1100" dirty="0"/>
                        <a:t>SL positioning for the UE out of coverage</a:t>
                      </a:r>
                    </a:p>
                    <a:p>
                      <a:pPr marL="285750" indent="-285750">
                        <a:buFont typeface="Arial" panose="020B0604020202020204" pitchFamily="34" charset="0"/>
                        <a:buChar char="•"/>
                      </a:pPr>
                      <a:r>
                        <a:rPr lang="en-GB" altLang="zh-CN" sz="1100" dirty="0"/>
                        <a:t>SLPP over UP</a:t>
                      </a:r>
                    </a:p>
                    <a:p>
                      <a:pPr marL="285750" indent="-285750">
                        <a:buFont typeface="Arial" panose="020B0604020202020204" pitchFamily="34" charset="0"/>
                        <a:buChar char="•"/>
                      </a:pPr>
                      <a:r>
                        <a:rPr lang="en-GB" altLang="zh-CN" sz="1100" dirty="0"/>
                        <a:t>Charging</a:t>
                      </a:r>
                      <a:endParaRPr lang="zh-CN" altLang="en-US" sz="1100" dirty="0"/>
                    </a:p>
                  </a:txBody>
                  <a:tcPr/>
                </a:tc>
                <a:tc>
                  <a:txBody>
                    <a:bodyPr/>
                    <a:lstStyle/>
                    <a:p>
                      <a:r>
                        <a:rPr lang="en-US" sz="1100" dirty="0">
                          <a:solidFill>
                            <a:schemeClr val="tx1"/>
                          </a:solidFill>
                        </a:rPr>
                        <a:t>Yes, TS 22.261</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 SA5 for charging, </a:t>
                      </a:r>
                    </a:p>
                  </a:txBody>
                  <a:tcPr/>
                </a:tc>
                <a:extLst>
                  <a:ext uri="{0D108BD9-81ED-4DB2-BD59-A6C34878D82A}">
                    <a16:rowId xmlns:a16="http://schemas.microsoft.com/office/drawing/2014/main" val="1816945680"/>
                  </a:ext>
                </a:extLst>
              </a:tr>
            </a:tbl>
          </a:graphicData>
        </a:graphic>
      </p:graphicFrame>
    </p:spTree>
    <p:extLst>
      <p:ext uri="{BB962C8B-B14F-4D97-AF65-F5344CB8AC3E}">
        <p14:creationId xmlns:p14="http://schemas.microsoft.com/office/powerpoint/2010/main" val="349247136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zh-CN" dirty="0"/>
              <a:t>5G-A ISAC: Background and scope</a:t>
            </a:r>
            <a:endParaRPr lang="en-GB" altLang="en-US" dirty="0"/>
          </a:p>
        </p:txBody>
      </p:sp>
      <p:sp>
        <p:nvSpPr>
          <p:cNvPr id="4" name="Content Placeholder 2">
            <a:extLst>
              <a:ext uri="{FF2B5EF4-FFF2-40B4-BE49-F238E27FC236}">
                <a16:creationId xmlns:a16="http://schemas.microsoft.com/office/drawing/2014/main" id="{97002903-3033-4B77-850A-70F782076593}"/>
              </a:ext>
            </a:extLst>
          </p:cNvPr>
          <p:cNvSpPr>
            <a:spLocks noGrp="1"/>
          </p:cNvSpPr>
          <p:nvPr>
            <p:ph idx="1"/>
          </p:nvPr>
        </p:nvSpPr>
        <p:spPr>
          <a:xfrm>
            <a:off x="416266" y="2017034"/>
            <a:ext cx="11359467" cy="3936726"/>
          </a:xfrm>
        </p:spPr>
        <p:txBody>
          <a:bodyPr/>
          <a:lstStyle/>
          <a:p>
            <a:pPr marL="285750" indent="-285750">
              <a:lnSpc>
                <a:spcPct val="100000"/>
              </a:lnSpc>
              <a:spcBef>
                <a:spcPts val="1200"/>
              </a:spcBef>
              <a:buFont typeface="Arial" panose="020B0604020202020204" pitchFamily="34" charset="0"/>
              <a:buChar char="•"/>
            </a:pPr>
            <a:r>
              <a:rPr lang="en-US" altLang="zh-CN" sz="2000" b="1" dirty="0"/>
              <a:t>Background: </a:t>
            </a:r>
          </a:p>
          <a:p>
            <a:pPr marL="742950" lvl="1" indent="-285750">
              <a:lnSpc>
                <a:spcPct val="100000"/>
              </a:lnSpc>
              <a:spcBef>
                <a:spcPts val="1200"/>
              </a:spcBef>
            </a:pPr>
            <a:r>
              <a:rPr lang="en-US" altLang="zh-CN" sz="2000" dirty="0"/>
              <a:t>FS_ISAC_ARC (SP-231754) endorsed on SA#102 with 0 TU allocated.</a:t>
            </a:r>
          </a:p>
          <a:p>
            <a:pPr marL="742950" lvl="1" indent="-285750">
              <a:lnSpc>
                <a:spcPct val="100000"/>
              </a:lnSpc>
              <a:spcBef>
                <a:spcPts val="1200"/>
              </a:spcBef>
            </a:pPr>
            <a:r>
              <a:rPr lang="en-US" altLang="zh-CN" sz="2000" dirty="0"/>
              <a:t>RAN Rel-19 channel modelling study was completed.</a:t>
            </a:r>
          </a:p>
          <a:p>
            <a:pPr marL="285750" indent="-285750">
              <a:lnSpc>
                <a:spcPct val="100000"/>
              </a:lnSpc>
              <a:spcBef>
                <a:spcPts val="1200"/>
              </a:spcBef>
              <a:buFont typeface="Arial" panose="020B0604020202020204" pitchFamily="34" charset="0"/>
              <a:buChar char="•"/>
            </a:pPr>
            <a:r>
              <a:rPr lang="en-US" altLang="zh-CN" sz="2000" b="1" dirty="0"/>
              <a:t>Scope for Rel-20 5G-A ISAC: </a:t>
            </a:r>
          </a:p>
          <a:p>
            <a:pPr marL="742950" lvl="1" indent="-285750">
              <a:lnSpc>
                <a:spcPct val="100000"/>
              </a:lnSpc>
              <a:spcBef>
                <a:spcPts val="1200"/>
              </a:spcBef>
            </a:pPr>
            <a:r>
              <a:rPr lang="en-US" altLang="zh-CN" sz="2000" dirty="0"/>
              <a:t>For 5G-A ISAC, mainly focus on the </a:t>
            </a:r>
            <a:r>
              <a:rPr lang="en-US" altLang="zh-CN" sz="2000" dirty="0" err="1"/>
              <a:t>gNB</a:t>
            </a:r>
            <a:r>
              <a:rPr lang="en-US" altLang="zh-CN" sz="2000" dirty="0"/>
              <a:t> based Sensing as start point, with limited RAN 3 impacts.</a:t>
            </a:r>
          </a:p>
          <a:p>
            <a:pPr marL="742950" lvl="1" indent="-285750">
              <a:lnSpc>
                <a:spcPct val="100000"/>
              </a:lnSpc>
              <a:spcBef>
                <a:spcPts val="1200"/>
              </a:spcBef>
            </a:pPr>
            <a:r>
              <a:rPr lang="en-US" altLang="zh-CN" sz="2000" dirty="0"/>
              <a:t>The other Sensing modes and use cases (e.g., UE based Sensing) will be in scope of 6G ISAC.</a:t>
            </a:r>
          </a:p>
          <a:p>
            <a:pPr marL="742950" lvl="1" indent="-285750">
              <a:lnSpc>
                <a:spcPct val="100000"/>
              </a:lnSpc>
              <a:spcBef>
                <a:spcPts val="1200"/>
              </a:spcBef>
            </a:pPr>
            <a:r>
              <a:rPr lang="en-US" altLang="zh-CN" sz="2000" dirty="0"/>
              <a:t>The 5G-A ISAC architecture design should be forward compatible in 6G ISAC</a:t>
            </a:r>
          </a:p>
        </p:txBody>
      </p:sp>
    </p:spTree>
    <p:extLst>
      <p:ext uri="{BB962C8B-B14F-4D97-AF65-F5344CB8AC3E}">
        <p14:creationId xmlns:p14="http://schemas.microsoft.com/office/powerpoint/2010/main" val="156383866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zh-CN" dirty="0"/>
              <a:t>5G-A ISAC: Potential objectives</a:t>
            </a:r>
            <a:endParaRPr lang="en-GB" altLang="en-US" dirty="0"/>
          </a:p>
        </p:txBody>
      </p:sp>
      <p:sp>
        <p:nvSpPr>
          <p:cNvPr id="7" name="文本框 6">
            <a:extLst>
              <a:ext uri="{FF2B5EF4-FFF2-40B4-BE49-F238E27FC236}">
                <a16:creationId xmlns:a16="http://schemas.microsoft.com/office/drawing/2014/main" id="{102EE505-2BF5-405D-A893-82E717503852}"/>
              </a:ext>
            </a:extLst>
          </p:cNvPr>
          <p:cNvSpPr txBox="1"/>
          <p:nvPr/>
        </p:nvSpPr>
        <p:spPr>
          <a:xfrm>
            <a:off x="544576" y="2001016"/>
            <a:ext cx="10964672" cy="3739485"/>
          </a:xfrm>
          <a:prstGeom prst="rect">
            <a:avLst/>
          </a:prstGeom>
          <a:noFill/>
        </p:spPr>
        <p:txBody>
          <a:bodyPr wrap="square">
            <a:spAutoFit/>
          </a:bodyPr>
          <a:lstStyle/>
          <a:p>
            <a:pPr marL="571500" indent="-571500">
              <a:spcBef>
                <a:spcPts val="1200"/>
              </a:spcBef>
              <a:buFont typeface="Arial" panose="020B0604020202020204" pitchFamily="34" charset="0"/>
              <a:buChar char="•"/>
            </a:pPr>
            <a:r>
              <a:rPr lang="en-US" altLang="zh-CN" sz="2400" b="1" dirty="0">
                <a:latin typeface="+mn-lt"/>
                <a:cs typeface="+mn-cs"/>
              </a:rPr>
              <a:t>Update based on ISAC Objectives defined in SP-231754: </a:t>
            </a:r>
            <a:endParaRPr lang="en-GB" altLang="zh-CN" sz="2400" b="1" dirty="0">
              <a:latin typeface="+mn-lt"/>
              <a:cs typeface="+mn-cs"/>
            </a:endParaRPr>
          </a:p>
          <a:p>
            <a:pPr marL="742950" lvl="1" indent="-285750">
              <a:spcBef>
                <a:spcPts val="1200"/>
              </a:spcBef>
              <a:buFont typeface="Arial" panose="020B0604020202020204" pitchFamily="34" charset="0"/>
              <a:buChar char="•"/>
            </a:pPr>
            <a:r>
              <a:rPr lang="en-US" altLang="zh-CN" sz="1700" dirty="0">
                <a:latin typeface="+mn-lt"/>
                <a:cs typeface="+mn-cs"/>
              </a:rPr>
              <a:t>WT-0: Architecture and function enhancements to support </a:t>
            </a:r>
            <a:r>
              <a:rPr lang="en-US" altLang="zh-CN" sz="1700" u="sng" dirty="0" err="1">
                <a:solidFill>
                  <a:srgbClr val="FF0000"/>
                </a:solidFill>
                <a:latin typeface="+mn-lt"/>
                <a:cs typeface="+mn-cs"/>
              </a:rPr>
              <a:t>gNB</a:t>
            </a:r>
            <a:r>
              <a:rPr lang="en-US" altLang="zh-CN" sz="1700" u="sng" dirty="0">
                <a:solidFill>
                  <a:srgbClr val="FF0000"/>
                </a:solidFill>
                <a:latin typeface="+mn-lt"/>
                <a:cs typeface="+mn-cs"/>
              </a:rPr>
              <a:t> based </a:t>
            </a:r>
            <a:r>
              <a:rPr lang="en-US" altLang="zh-CN" sz="1700" dirty="0">
                <a:latin typeface="+mn-lt"/>
                <a:cs typeface="+mn-cs"/>
              </a:rPr>
              <a:t>sensing.</a:t>
            </a:r>
            <a:endParaRPr lang="zh-CN" altLang="zh-CN" sz="1700" dirty="0">
              <a:latin typeface="+mn-lt"/>
              <a:cs typeface="+mn-cs"/>
            </a:endParaRPr>
          </a:p>
          <a:p>
            <a:pPr marL="742950" lvl="1" indent="-285750">
              <a:spcBef>
                <a:spcPts val="1200"/>
              </a:spcBef>
              <a:buFont typeface="Arial" panose="020B0604020202020204" pitchFamily="34" charset="0"/>
              <a:buChar char="•"/>
            </a:pPr>
            <a:r>
              <a:rPr lang="en-US" altLang="zh-CN" sz="1700" dirty="0">
                <a:latin typeface="+mn-lt"/>
                <a:cs typeface="+mn-cs"/>
              </a:rPr>
              <a:t>WT-1: Service authorization and revocation. This includes investigating mechanisms for authorization and revocation sensing service requests from the service consumer (e.g. 3rd party application, 5GC NF).</a:t>
            </a:r>
            <a:endParaRPr lang="zh-CN" altLang="zh-CN" sz="1700" dirty="0">
              <a:latin typeface="+mn-lt"/>
              <a:cs typeface="+mn-cs"/>
            </a:endParaRPr>
          </a:p>
          <a:p>
            <a:pPr marL="742950" lvl="1" indent="-285750">
              <a:spcBef>
                <a:spcPts val="1200"/>
              </a:spcBef>
              <a:buFont typeface="Arial" panose="020B0604020202020204" pitchFamily="34" charset="0"/>
              <a:buChar char="•"/>
            </a:pPr>
            <a:r>
              <a:rPr lang="en-US" altLang="zh-CN" sz="1700" dirty="0">
                <a:latin typeface="+mn-lt"/>
                <a:cs typeface="+mn-cs"/>
              </a:rPr>
              <a:t>WT-2: Discovery and selection of sensing entities (e.g. </a:t>
            </a:r>
            <a:r>
              <a:rPr lang="en-US" altLang="zh-CN" sz="1700" dirty="0" err="1">
                <a:latin typeface="+mn-lt"/>
                <a:cs typeface="+mn-cs"/>
              </a:rPr>
              <a:t>gNB</a:t>
            </a:r>
            <a:r>
              <a:rPr lang="en-US" altLang="zh-CN" sz="1700" dirty="0">
                <a:latin typeface="+mn-lt"/>
                <a:cs typeface="+mn-cs"/>
              </a:rPr>
              <a:t>, 5GC NF) based on service requirements triggered by the service request and capability of the sensing entities.</a:t>
            </a:r>
            <a:endParaRPr lang="zh-CN" altLang="zh-CN" sz="1700" dirty="0">
              <a:latin typeface="+mn-lt"/>
              <a:cs typeface="+mn-cs"/>
            </a:endParaRPr>
          </a:p>
          <a:p>
            <a:pPr marL="742950" lvl="1" indent="-285750">
              <a:spcBef>
                <a:spcPts val="1200"/>
              </a:spcBef>
              <a:buFont typeface="Arial" panose="020B0604020202020204" pitchFamily="34" charset="0"/>
              <a:buChar char="•"/>
            </a:pPr>
            <a:r>
              <a:rPr lang="en-US" altLang="zh-CN" sz="1700" dirty="0">
                <a:latin typeface="+mn-lt"/>
                <a:cs typeface="+mn-cs"/>
              </a:rPr>
              <a:t>WT-3: Sensing data and the associated information collection and transport mechanisms for result calculation.</a:t>
            </a:r>
            <a:endParaRPr lang="zh-CN" altLang="zh-CN" sz="1700" dirty="0">
              <a:latin typeface="+mn-lt"/>
              <a:cs typeface="+mn-cs"/>
            </a:endParaRPr>
          </a:p>
          <a:p>
            <a:pPr marL="742950" lvl="1" indent="-285750">
              <a:spcBef>
                <a:spcPts val="1200"/>
              </a:spcBef>
              <a:buFont typeface="Arial" panose="020B0604020202020204" pitchFamily="34" charset="0"/>
              <a:buChar char="•"/>
            </a:pPr>
            <a:r>
              <a:rPr lang="en-US" altLang="zh-CN" sz="1700" dirty="0">
                <a:latin typeface="+mn-lt"/>
                <a:cs typeface="+mn-cs"/>
              </a:rPr>
              <a:t>WT-4: Service invocation, including providing sensing associated information, and result (including sensing result and contextual information) exposure mechanisms, for one time, periodic or event based reporting.</a:t>
            </a:r>
            <a:endParaRPr lang="zh-CN" altLang="zh-CN" sz="1700" dirty="0">
              <a:latin typeface="+mn-lt"/>
              <a:cs typeface="+mn-cs"/>
            </a:endParaRPr>
          </a:p>
          <a:p>
            <a:pPr marL="742950" lvl="1" indent="-285750">
              <a:spcBef>
                <a:spcPts val="1200"/>
              </a:spcBef>
              <a:buFont typeface="Arial" panose="020B0604020202020204" pitchFamily="34" charset="0"/>
              <a:buChar char="•"/>
            </a:pPr>
            <a:r>
              <a:rPr lang="en-US" altLang="zh-CN" sz="1700" dirty="0">
                <a:latin typeface="+mn-lt"/>
                <a:cs typeface="+mn-cs"/>
              </a:rPr>
              <a:t>WT-6: Configuration parameters/policy provisioning to </a:t>
            </a:r>
            <a:r>
              <a:rPr lang="en-US" altLang="zh-CN" sz="1700" dirty="0" err="1">
                <a:latin typeface="+mn-lt"/>
                <a:cs typeface="+mn-cs"/>
              </a:rPr>
              <a:t>gNB</a:t>
            </a:r>
            <a:r>
              <a:rPr lang="en-US" altLang="zh-CN" sz="1700" dirty="0">
                <a:latin typeface="+mn-lt"/>
                <a:cs typeface="+mn-cs"/>
              </a:rPr>
              <a:t> for the support of ISAC services. </a:t>
            </a:r>
            <a:endParaRPr lang="zh-CN" altLang="zh-CN" sz="1700" dirty="0">
              <a:latin typeface="+mn-lt"/>
              <a:cs typeface="+mn-cs"/>
            </a:endParaRPr>
          </a:p>
        </p:txBody>
      </p:sp>
    </p:spTree>
    <p:extLst>
      <p:ext uri="{BB962C8B-B14F-4D97-AF65-F5344CB8AC3E}">
        <p14:creationId xmlns:p14="http://schemas.microsoft.com/office/powerpoint/2010/main" val="32943797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894584" y="3219577"/>
            <a:ext cx="6115304" cy="1035431"/>
          </a:xfrm>
        </p:spPr>
        <p:txBody>
          <a:bodyPr/>
          <a:lstStyle/>
          <a:p>
            <a:r>
              <a:rPr lang="en-US" altLang="en-US" sz="7200" dirty="0"/>
              <a:t>Thank you!</a:t>
            </a:r>
          </a:p>
        </p:txBody>
      </p:sp>
    </p:spTree>
    <p:extLst>
      <p:ext uri="{BB962C8B-B14F-4D97-AF65-F5344CB8AC3E}">
        <p14:creationId xmlns:p14="http://schemas.microsoft.com/office/powerpoint/2010/main" val="401905787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Office Theme</Template>
  <TotalTime>7298</TotalTime>
  <Words>997</Words>
  <Application>Microsoft Office PowerPoint</Application>
  <PresentationFormat>宽屏</PresentationFormat>
  <Paragraphs>134</Paragraphs>
  <Slides>7</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Arial </vt:lpstr>
      <vt:lpstr>Arial</vt:lpstr>
      <vt:lpstr>Calibri</vt:lpstr>
      <vt:lpstr>Calibri Light</vt:lpstr>
      <vt:lpstr>Times New Roman</vt:lpstr>
      <vt:lpstr>Office Theme</vt:lpstr>
      <vt:lpstr>Xiaomi views on Rel-20 5GA</vt:lpstr>
      <vt:lpstr>Principles and motivations for Rel-20 5GA</vt:lpstr>
      <vt:lpstr>Overall View on Rel-20 5G-A Content</vt:lpstr>
      <vt:lpstr>Overall View on Rel-20 5G-A Content</vt:lpstr>
      <vt:lpstr>5G-A ISAC: Background and scope</vt:lpstr>
      <vt:lpstr>5G-A ISAC: Potential objectives</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Jianning LIU</cp:lastModifiedBy>
  <cp:revision>647</cp:revision>
  <dcterms:created xsi:type="dcterms:W3CDTF">2010-02-05T13:52:04Z</dcterms:created>
  <dcterms:modified xsi:type="dcterms:W3CDTF">2024-12-07T01:12:07Z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CWM31dd0f90ae5c11ef80001d2900001d29">
    <vt:lpwstr>CWMKP5DWudojCbbIHNpMKgdvhSvjj6c8enRQ5NcuBuuBSm8O2dv9mY9/5kfkb3PdLymlChMrFXHt7nxhy+KSuYmoA==</vt:lpwstr>
  </property>
</Properties>
</file>